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Nuni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Nuni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MavenPro-bold.fntdata"/><Relationship Id="rId10" Type="http://schemas.openxmlformats.org/officeDocument/2006/relationships/slide" Target="slides/slide5.xml"/><Relationship Id="rId54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91080bd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91080bd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91080bd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91080bd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9813a47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9813a47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9813a47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9813a47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9813a47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9813a47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58a71ec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58a71ec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58a71ec2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b58a71ec2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1080bd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91080bd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91080bd8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91080bd8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9e72f39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b9e72f39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76220a0b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76220a0b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58a71ec27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58a71ec2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791080bd8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791080bd8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6903b11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6903b11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9e72f39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9e72f39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4470917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b4470917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5cfed04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5cfed04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5cfed04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5cfed04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44709175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b44709175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5cfed04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5cfed04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bad45b06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bad45b06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91080b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91080b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b5cfed04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b5cfed04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b4c55d7a0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b4c55d7a0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5cfed04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5cfed04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5cfed043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b5cfed043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5cfed043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b5cfed043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5cfed0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5cfed0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b91d778f1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b91d778f1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76220a0b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76220a0b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6903b1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6903b1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76220a0b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76220a0b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91080bd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91080bd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91080bd8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91080bd8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58a71ec2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58a71ec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it.wikipedia.org/wiki/Discromatopsia" TargetMode="External"/><Relationship Id="rId5" Type="http://schemas.openxmlformats.org/officeDocument/2006/relationships/hyperlink" Target="https://it.wikipedia.org/wiki/Discromatopsia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3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Relationship Id="rId4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Relationship Id="rId4" Type="http://schemas.openxmlformats.org/officeDocument/2006/relationships/image" Target="../media/image3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633450" y="1635300"/>
            <a:ext cx="4696500" cy="19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Simulazione e mitigazione degli effetti del daltonismo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77375" y="4078025"/>
            <a:ext cx="46965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Presentazione a cura di Emilio Rovaris &amp; Elia Ferri</a:t>
            </a:r>
            <a:endParaRPr sz="1400"/>
          </a:p>
        </p:txBody>
      </p:sp>
      <p:sp>
        <p:nvSpPr>
          <p:cNvPr id="279" name="Google Shape;279;p13"/>
          <p:cNvSpPr txBox="1"/>
          <p:nvPr/>
        </p:nvSpPr>
        <p:spPr>
          <a:xfrm>
            <a:off x="777375" y="696900"/>
            <a:ext cx="36207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Università degli studi di Milano</a:t>
            </a:r>
            <a:endParaRPr sz="3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45">
                <a:latin typeface="Montserrat"/>
                <a:ea typeface="Montserrat"/>
                <a:cs typeface="Montserrat"/>
                <a:sym typeface="Montserrat"/>
              </a:rPr>
              <a:t>Corso: Principi e modelli della percezione</a:t>
            </a:r>
            <a:endParaRPr sz="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2932988" y="386550"/>
            <a:ext cx="33273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Diffusione</a:t>
            </a:r>
            <a:endParaRPr sz="3200"/>
          </a:p>
        </p:txBody>
      </p:sp>
      <p:sp>
        <p:nvSpPr>
          <p:cNvPr id="337" name="Google Shape;337;p22"/>
          <p:cNvSpPr txBox="1"/>
          <p:nvPr/>
        </p:nvSpPr>
        <p:spPr>
          <a:xfrm>
            <a:off x="444588" y="1521325"/>
            <a:ext cx="40905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uomo su 12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sia affetto da daltonismo (circa 8%)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 stima che nel mondo </a:t>
            </a: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1 donna su 200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sia affetto da daltonismo (circa 0.5%)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350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persone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affette da daltonismo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nel mondo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2,2 - 2,5 milioni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 daltonici </a:t>
            </a: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Italia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37" y="1347858"/>
            <a:ext cx="3943275" cy="296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/>
        </p:nvSpPr>
        <p:spPr>
          <a:xfrm>
            <a:off x="2307900" y="209275"/>
            <a:ext cx="4528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Strumenti per la diagnosi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234225" y="1174950"/>
            <a:ext cx="45753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test di Ishihara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ad ora il più utilizzato per la diagnosi delle varie forme di daltonismo, ha origine nel 1917 e deve il nome al suo ideatore, il Dr Shinobu Ishihara.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si compone di varie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tavole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contenenti puntini di vario colore che formano numeri o simboli visibili solo da persone affette da daltonismo o vice versa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Per ottenere i risultati più accurati, è necessario una fonte di luce intorno a 6000–7000 K di Temperatura di colore (ideale: 6500 K)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14227" r="13145" t="0"/>
          <a:stretch/>
        </p:blipFill>
        <p:spPr>
          <a:xfrm>
            <a:off x="5032725" y="1174950"/>
            <a:ext cx="3877050" cy="2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0" y="4128725"/>
            <a:ext cx="55054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/>
        </p:nvSpPr>
        <p:spPr>
          <a:xfrm>
            <a:off x="2307900" y="4273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314650" y="3810900"/>
            <a:ext cx="2206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fuga</a:t>
            </a:r>
            <a:r>
              <a:rPr b="1" lang="it" sz="1050">
                <a:solidFill>
                  <a:schemeClr val="lt1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solo le persone con una normale visione dei colori possono riconoscere la figura.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b="6192" l="6718" r="8564" t="7205"/>
          <a:stretch/>
        </p:blipFill>
        <p:spPr>
          <a:xfrm>
            <a:off x="6464050" y="1242325"/>
            <a:ext cx="2314056" cy="2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 txBox="1"/>
          <p:nvPr/>
        </p:nvSpPr>
        <p:spPr>
          <a:xfrm>
            <a:off x="6339025" y="3818675"/>
            <a:ext cx="2564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Tavola dimostrativa</a:t>
            </a:r>
            <a:r>
              <a:rPr b="1" lang="it" sz="1050">
                <a:solidFill>
                  <a:srgbClr val="00FF00"/>
                </a:solidFill>
              </a:rPr>
              <a:t>:</a:t>
            </a:r>
            <a:r>
              <a:rPr lang="it" sz="1050">
                <a:solidFill>
                  <a:schemeClr val="lt1"/>
                </a:solidFill>
              </a:rPr>
              <a:t> progettata per essere visibile da tutte le persone, normali o con deficit della visione dei colori.</a:t>
            </a:r>
            <a:endParaRPr/>
          </a:p>
        </p:txBody>
      </p:sp>
      <p:sp>
        <p:nvSpPr>
          <p:cNvPr id="355" name="Google Shape;355;p24"/>
          <p:cNvSpPr txBox="1"/>
          <p:nvPr/>
        </p:nvSpPr>
        <p:spPr>
          <a:xfrm>
            <a:off x="3289938" y="3880800"/>
            <a:ext cx="2564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 trasformazione</a:t>
            </a:r>
            <a:r>
              <a:rPr lang="it" sz="1050">
                <a:solidFill>
                  <a:schemeClr val="lt1"/>
                </a:solidFill>
              </a:rPr>
              <a:t>: gli individui con un difetto della visione dei colori dovrebbero vedere una figura diversa.</a:t>
            </a:r>
            <a:endParaRPr sz="1050">
              <a:solidFill>
                <a:schemeClr val="lt1"/>
              </a:solidFill>
            </a:endParaRPr>
          </a:p>
        </p:txBody>
      </p:sp>
      <p:pic>
        <p:nvPicPr>
          <p:cNvPr id="356" name="Google Shape;3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75" y="1267962"/>
            <a:ext cx="2314050" cy="231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 rotWithShape="1">
          <a:blip r:embed="rId5">
            <a:alphaModFix/>
          </a:blip>
          <a:srcRect b="4731" l="10055" r="11321" t="4458"/>
          <a:stretch/>
        </p:blipFill>
        <p:spPr>
          <a:xfrm>
            <a:off x="314650" y="1270787"/>
            <a:ext cx="2365300" cy="230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 txBox="1"/>
          <p:nvPr/>
        </p:nvSpPr>
        <p:spPr>
          <a:xfrm>
            <a:off x="2307900" y="336750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Tavole di Ishihara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438725" y="3682188"/>
            <a:ext cx="21987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</a:t>
            </a:r>
            <a:r>
              <a:rPr b="1" lang="it" sz="1050">
                <a:solidFill>
                  <a:srgbClr val="00FF00"/>
                </a:solidFill>
              </a:rPr>
              <a:t>avole di tracciamento</a:t>
            </a:r>
            <a:r>
              <a:rPr lang="it" sz="1050">
                <a:solidFill>
                  <a:schemeClr val="lt1"/>
                </a:solidFill>
              </a:rPr>
              <a:t>: invece di leggere un numero, ai soggetti viene chiesto di tracciare una linea visibile attraverso la targa.</a:t>
            </a:r>
            <a:endParaRPr b="1" sz="1050">
              <a:solidFill>
                <a:schemeClr val="lt1"/>
              </a:solidFill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25" y="1201513"/>
            <a:ext cx="2247450" cy="22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3330488" y="3672175"/>
            <a:ext cx="24045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con cifre nascoste</a:t>
            </a:r>
            <a:r>
              <a:rPr lang="it" sz="1050">
                <a:solidFill>
                  <a:schemeClr val="lt1"/>
                </a:solidFill>
              </a:rPr>
              <a:t>: solo le persone con difetti di visione dei colori possono riconoscere la figura.</a:t>
            </a:r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6428050" y="3655375"/>
            <a:ext cx="2301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b="1" lang="it" sz="1050">
                <a:solidFill>
                  <a:srgbClr val="00FF00"/>
                </a:solidFill>
              </a:rPr>
              <a:t>Tavole diagnostiche</a:t>
            </a:r>
            <a:r>
              <a:rPr lang="it" sz="1050">
                <a:solidFill>
                  <a:schemeClr val="lt1"/>
                </a:solidFill>
              </a:rPr>
              <a:t>: destinate a determinare il tipo di difetto della visione dei colori (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protanopia</a:t>
            </a:r>
            <a:r>
              <a:rPr lang="it" sz="1050">
                <a:solidFill>
                  <a:schemeClr val="lt1"/>
                </a:solidFill>
              </a:rPr>
              <a:t> o </a:t>
            </a:r>
            <a:r>
              <a:rPr lang="it" sz="105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deuteranopia</a:t>
            </a:r>
            <a:r>
              <a:rPr lang="it" sz="1050">
                <a:solidFill>
                  <a:schemeClr val="lt1"/>
                </a:solidFill>
              </a:rPr>
              <a:t>) e la sua gravità.</a:t>
            </a:r>
            <a:endParaRPr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350" y="1214925"/>
            <a:ext cx="2247450" cy="22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 rotWithShape="1">
          <a:blip r:embed="rId7">
            <a:alphaModFix/>
          </a:blip>
          <a:srcRect b="7237" l="5385" r="8177" t="5250"/>
          <a:stretch/>
        </p:blipFill>
        <p:spPr>
          <a:xfrm>
            <a:off x="3459112" y="1212254"/>
            <a:ext cx="2198700" cy="222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2311650" y="494450"/>
            <a:ext cx="45207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 di attitudine visiva di Farnsworth - Munsell</a:t>
            </a:r>
            <a:endParaRPr sz="1390"/>
          </a:p>
        </p:txBody>
      </p:sp>
      <p:sp>
        <p:nvSpPr>
          <p:cNvPr id="374" name="Google Shape;374;p26"/>
          <p:cNvSpPr txBox="1"/>
          <p:nvPr/>
        </p:nvSpPr>
        <p:spPr>
          <a:xfrm>
            <a:off x="1893900" y="1876150"/>
            <a:ext cx="5356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D-15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Viene richiesto al paziente di 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rdinare una palette di 15 colori in modo corretto, partendo da un colore di riferimento.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6075"/>
            <a:ext cx="8839200" cy="170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2311650" y="326325"/>
            <a:ext cx="45207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990"/>
              <a:buNone/>
            </a:pPr>
            <a:r>
              <a:rPr b="0" lang="it" sz="2425">
                <a:latin typeface="Arial"/>
                <a:ea typeface="Arial"/>
                <a:cs typeface="Arial"/>
                <a:sym typeface="Arial"/>
              </a:rPr>
              <a:t>Test di attitudine visiva di Farnsworth-Munsell</a:t>
            </a:r>
            <a:endParaRPr b="0" sz="2425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242700" y="1568375"/>
            <a:ext cx="2461200" cy="27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100 Hue</a:t>
            </a:r>
            <a:endParaRPr b="1" sz="18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Il test consiste di quattro vassoi contenenti complessivamente 85 cappucci di riferimenti cromatici rimovibili (con variazione progressiva della tonalità) che abbracciano l'intero spettro visibile. L'attitudine visiva al colore è misurata mediante la capacità della persona che effettua il test a posizionare i cappucci colorati in base all'ordine delle tonalità.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25" y="1684850"/>
            <a:ext cx="58483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/>
          <p:nvPr>
            <p:ph type="title"/>
          </p:nvPr>
        </p:nvSpPr>
        <p:spPr>
          <a:xfrm>
            <a:off x="605250" y="1832013"/>
            <a:ext cx="3775200" cy="19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600">
                <a:latin typeface="Arial"/>
                <a:ea typeface="Arial"/>
                <a:cs typeface="Arial"/>
                <a:sym typeface="Arial"/>
              </a:rPr>
              <a:t>Le alterazioni della visione dei colori sono divise in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acromatopsia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discromatopsie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e possono essere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monolaterali 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it" sz="16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bilaterali</a:t>
            </a:r>
            <a:r>
              <a:rPr b="0" lang="it" sz="1600">
                <a:latin typeface="Arial"/>
                <a:ea typeface="Arial"/>
                <a:cs typeface="Arial"/>
                <a:sym typeface="Arial"/>
              </a:rPr>
              <a:t>.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228750" y="1373188"/>
            <a:ext cx="4528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100">
                <a:solidFill>
                  <a:schemeClr val="lt1"/>
                </a:solidFill>
              </a:rPr>
              <a:t>Quali tipi di daltonismo esistono?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899" y="297638"/>
            <a:ext cx="2164000" cy="454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45625" y="1806825"/>
            <a:ext cx="4165200" cy="21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L'acromatopsia è un raro difetto genetico della vista. Le sue manifestazioni caratteristiche sono:</a:t>
            </a:r>
            <a:br>
              <a:rPr b="0" lang="it" sz="1550">
                <a:latin typeface="Arial"/>
                <a:ea typeface="Arial"/>
                <a:cs typeface="Arial"/>
                <a:sym typeface="Arial"/>
              </a:rPr>
            </a:b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Ridotta acuità visiva (incapacità di distinguere i dettagli a distanza)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Nistagmo - movimenti involontari degli occhi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Fotofobia - avversione per la luce</a:t>
            </a:r>
            <a:endParaRPr b="0" sz="1550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0" lang="it" sz="1550">
                <a:latin typeface="Arial"/>
                <a:ea typeface="Arial"/>
                <a:cs typeface="Arial"/>
                <a:sym typeface="Arial"/>
              </a:rPr>
              <a:t>Poca o nessuna percezione dei colori</a:t>
            </a:r>
            <a:endParaRPr b="0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720225" y="1075250"/>
            <a:ext cx="2613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600">
                <a:solidFill>
                  <a:schemeClr val="lt1"/>
                </a:solidFill>
              </a:rPr>
              <a:t>Acromatopsia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6" name="Google Shape;3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33" y="938338"/>
            <a:ext cx="4355766" cy="3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"/>
          <p:cNvSpPr txBox="1"/>
          <p:nvPr>
            <p:ph type="title"/>
          </p:nvPr>
        </p:nvSpPr>
        <p:spPr>
          <a:xfrm>
            <a:off x="216300" y="1160100"/>
            <a:ext cx="4355700" cy="28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i tutti i colori sono visibili ma sono presenti dei deficit si parla di persone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Tricromati anomali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 e sono: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r>
              <a:rPr b="0" lang="it" sz="1280">
                <a:latin typeface="Arial"/>
                <a:ea typeface="Arial"/>
                <a:cs typeface="Arial"/>
                <a:sym typeface="Arial"/>
              </a:rPr>
              <a:t>Queste si possono distinguere in: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rosso) 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Deuteranomalia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verde).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Tritan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omalia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(difficoltà nel distinguere il blu-giallo).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282000" y="702625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500">
                <a:solidFill>
                  <a:schemeClr val="lt1"/>
                </a:solidFill>
              </a:rPr>
              <a:t>Dis</a:t>
            </a:r>
            <a:r>
              <a:rPr b="1" lang="it" sz="2500">
                <a:solidFill>
                  <a:schemeClr val="lt1"/>
                </a:solidFill>
              </a:rPr>
              <a:t>cromatopsie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377888"/>
            <a:ext cx="4387724" cy="4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540450" y="1222200"/>
            <a:ext cx="3707400" cy="26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280">
                <a:latin typeface="Arial"/>
                <a:ea typeface="Arial"/>
                <a:cs typeface="Arial"/>
                <a:sym typeface="Arial"/>
              </a:rPr>
              <a:t>Nel caso in cui sia completamente assente la funzione di uno specifico gruppo di coni si parlerà di </a:t>
            </a: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Dicromatismo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, che si distinguono in: </a:t>
            </a:r>
            <a:br>
              <a:rPr b="0" lang="it" sz="1280">
                <a:latin typeface="Arial"/>
                <a:ea typeface="Arial"/>
                <a:cs typeface="Arial"/>
                <a:sym typeface="Arial"/>
              </a:rPr>
            </a:b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Protanopia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rosso)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Deuteranopia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verde)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  <a:p>
            <a:pPr indent="-3098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80"/>
              <a:buFont typeface="Arial"/>
              <a:buChar char="●"/>
            </a:pPr>
            <a:r>
              <a:rPr lang="it" sz="128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Trita</a:t>
            </a:r>
            <a:r>
              <a:rPr lang="it" sz="128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nopia</a:t>
            </a:r>
            <a:r>
              <a:rPr lang="it" sz="128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it" sz="1280">
                <a:latin typeface="Arial"/>
                <a:ea typeface="Arial"/>
                <a:cs typeface="Arial"/>
                <a:sym typeface="Arial"/>
              </a:rPr>
              <a:t>(cecità al blu-giallo)</a:t>
            </a:r>
            <a:endParaRPr b="0" sz="12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282000" y="811400"/>
            <a:ext cx="422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Discromatopsie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800" y="496038"/>
            <a:ext cx="4387725" cy="4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794150" y="624888"/>
            <a:ext cx="24726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Indice: </a:t>
            </a:r>
            <a:endParaRPr/>
          </a:p>
        </p:txBody>
      </p:sp>
      <p:sp>
        <p:nvSpPr>
          <p:cNvPr id="285" name="Google Shape;285;p14"/>
          <p:cNvSpPr txBox="1"/>
          <p:nvPr>
            <p:ph type="title"/>
          </p:nvPr>
        </p:nvSpPr>
        <p:spPr>
          <a:xfrm>
            <a:off x="2053275" y="1496163"/>
            <a:ext cx="5457000" cy="29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Come funziona un occhio sano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Il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Emulare gli effetti del daltonismo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Rendere più accessibili i media digitali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it" sz="1900"/>
              <a:t>Esempi pratici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4729600" y="1534125"/>
            <a:ext cx="3810000" cy="16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1500">
                <a:latin typeface="Arial"/>
                <a:ea typeface="Arial"/>
                <a:cs typeface="Arial"/>
                <a:sym typeface="Arial"/>
              </a:rPr>
              <a:t>La  terapia è puramente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sintomatica 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e rappresentata dall’uso di filtri medicali, </a:t>
            </a:r>
            <a:r>
              <a:rPr lang="it" sz="15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lenti colorate</a:t>
            </a:r>
            <a:r>
              <a:rPr b="0" lang="it" sz="1500">
                <a:latin typeface="Arial"/>
                <a:ea typeface="Arial"/>
                <a:cs typeface="Arial"/>
                <a:sym typeface="Arial"/>
              </a:rPr>
              <a:t> che hanno la funzione di abbattere o amplificare le diverse lunghezze d’onda al fine di stimolare o sopprimere determinati gruppi di coni.</a:t>
            </a:r>
            <a:endParaRPr sz="3900"/>
          </a:p>
        </p:txBody>
      </p:sp>
      <p:sp>
        <p:nvSpPr>
          <p:cNvPr id="416" name="Google Shape;416;p32"/>
          <p:cNvSpPr txBox="1"/>
          <p:nvPr>
            <p:ph type="title"/>
          </p:nvPr>
        </p:nvSpPr>
        <p:spPr>
          <a:xfrm>
            <a:off x="2545650" y="403975"/>
            <a:ext cx="40527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/>
              <a:t>Esiste una cura?</a:t>
            </a:r>
            <a:endParaRPr sz="3300"/>
          </a:p>
        </p:txBody>
      </p:sp>
      <p:pic>
        <p:nvPicPr>
          <p:cNvPr id="417" name="Google Shape;417;p32"/>
          <p:cNvPicPr preferRelativeResize="0"/>
          <p:nvPr/>
        </p:nvPicPr>
        <p:blipFill rotWithShape="1">
          <a:blip r:embed="rId3">
            <a:alphaModFix/>
          </a:blip>
          <a:srcRect b="15490" l="17864" r="0" t="0"/>
          <a:stretch/>
        </p:blipFill>
        <p:spPr>
          <a:xfrm>
            <a:off x="337551" y="2048650"/>
            <a:ext cx="4133525" cy="2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 txBox="1"/>
          <p:nvPr>
            <p:ph type="title"/>
          </p:nvPr>
        </p:nvSpPr>
        <p:spPr>
          <a:xfrm>
            <a:off x="824000" y="864625"/>
            <a:ext cx="6502800" cy="24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3. Algoritmi per la simulazione e l</a:t>
            </a:r>
            <a:r>
              <a:rPr lang="it"/>
              <a:t>’assistenza</a:t>
            </a:r>
            <a:endParaRPr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/>
        </p:nvSpPr>
        <p:spPr>
          <a:xfrm>
            <a:off x="605550" y="644900"/>
            <a:ext cx="79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Algoritmi esistenti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9" name="Google Shape;429;p34"/>
          <p:cNvSpPr txBox="1"/>
          <p:nvPr/>
        </p:nvSpPr>
        <p:spPr>
          <a:xfrm>
            <a:off x="1211400" y="1516100"/>
            <a:ext cx="6721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HCIRN Color Blind Simulation Function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Lavora nello spazio CIE XYZ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(basato su un modello teorico, ma senza validazione pratica, poco efficiente)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Color-Matrix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Adatta in modo sperimentale la funzione HCIRN per lavorare solo tra matrici RGB (poco utilizzabile in quanto eccessivamente semplificato) </a:t>
            </a:r>
            <a:b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Machado, Oliveira, &amp; Fernandes, 2009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Si ispira a Brettel e Mollon 1997, ancora non ottimo per tritanopia (non aggiornato allo standard sRGB)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➔"/>
            </a:pP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Brettel &amp; Mollon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1997</a:t>
            </a:r>
            <a:r>
              <a:rPr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/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Viénot, Brettel &amp; Mollon 1999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Molto buono per protanopia e deuteranopia, non tanto per tritanopia (probabilmente il migliore)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1151375" y="163530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Viénot, Brettel &amp; Mollon 1999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1042500" y="22525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pic>
        <p:nvPicPr>
          <p:cNvPr id="440" name="Google Shape;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0" y="1366925"/>
            <a:ext cx="3705850" cy="28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125" y="1381513"/>
            <a:ext cx="3478695" cy="27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663700" y="303300"/>
            <a:ext cx="7059000" cy="8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it" sz="2300"/>
              <a:t>Conversione dell’immagine da RGB a LMS</a:t>
            </a:r>
            <a:endParaRPr sz="2300"/>
          </a:p>
        </p:txBody>
      </p:sp>
      <p:sp>
        <p:nvSpPr>
          <p:cNvPr id="447" name="Google Shape;447;p37"/>
          <p:cNvSpPr txBox="1"/>
          <p:nvPr/>
        </p:nvSpPr>
        <p:spPr>
          <a:xfrm>
            <a:off x="763500" y="1786800"/>
            <a:ext cx="380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 conversione risulta immediata grazie a una matrice precalcolata che ci permette di effettuare la conversione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da RGB a LMS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tramite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moltiplicazione tra matrici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 valori di questa matrice sono definiti nel paper di Viénot, Brettel &amp; Mollon 1999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 b="0" l="1768" r="0" t="0"/>
          <a:stretch/>
        </p:blipFill>
        <p:spPr>
          <a:xfrm>
            <a:off x="4832400" y="1118400"/>
            <a:ext cx="3640400" cy="3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879325" y="265625"/>
            <a:ext cx="70590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2</a:t>
            </a:r>
            <a:r>
              <a:rPr lang="it" sz="2300"/>
              <a:t>.  Simulazione </a:t>
            </a:r>
            <a:r>
              <a:rPr lang="it" sz="2300"/>
              <a:t>dello spazio difettoso L’M’S’</a:t>
            </a:r>
            <a:endParaRPr sz="2300"/>
          </a:p>
        </p:txBody>
      </p:sp>
      <p:sp>
        <p:nvSpPr>
          <p:cNvPr id="454" name="Google Shape;454;p38"/>
          <p:cNvSpPr txBox="1"/>
          <p:nvPr/>
        </p:nvSpPr>
        <p:spPr>
          <a:xfrm>
            <a:off x="969300" y="1586650"/>
            <a:ext cx="3350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Per simulare gli effetti della discromatopsia sono state precalcolate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 tre matrici di conversione</a:t>
            </a:r>
            <a:r>
              <a:rPr lang="it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. Moltiplicando una matrice di conversione con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quella della nostra immagine in formato LMS otterremo una matrice che simula la visione di un occhio affetto da discromatopsia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50" y="1213025"/>
            <a:ext cx="3649351" cy="3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837175" y="589225"/>
            <a:ext cx="7059000" cy="8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3. </a:t>
            </a:r>
            <a:r>
              <a:rPr lang="it" sz="2300"/>
              <a:t>Riconversione da L’M’S’ a R’G’B’</a:t>
            </a:r>
            <a:endParaRPr sz="2300"/>
          </a:p>
        </p:txBody>
      </p:sp>
      <p:sp>
        <p:nvSpPr>
          <p:cNvPr id="461" name="Google Shape;461;p39"/>
          <p:cNvSpPr txBox="1"/>
          <p:nvPr/>
        </p:nvSpPr>
        <p:spPr>
          <a:xfrm>
            <a:off x="837175" y="2017650"/>
            <a:ext cx="403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Come per la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conversione da RGB a LMS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utilizziamo l’inverso della matrice di conversione utilizzata al punto 1 per calcolare la nuova immagine in formato RGB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2" name="Google Shape;4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350" y="1680350"/>
            <a:ext cx="2524600" cy="2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/>
          <p:nvPr>
            <p:ph type="title"/>
          </p:nvPr>
        </p:nvSpPr>
        <p:spPr>
          <a:xfrm>
            <a:off x="1257000" y="477850"/>
            <a:ext cx="6630000" cy="9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00"/>
              <a:t>Abbiamo così ottenuto una simulazione approssimata di ciò che vede una persona affetta da discromatopsia</a:t>
            </a:r>
            <a:endParaRPr sz="1800"/>
          </a:p>
        </p:txBody>
      </p:sp>
      <p:pic>
        <p:nvPicPr>
          <p:cNvPr id="468" name="Google Shape;4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62" y="1785199"/>
            <a:ext cx="3694776" cy="253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71" y="1785200"/>
            <a:ext cx="3694766" cy="253595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 txBox="1"/>
          <p:nvPr/>
        </p:nvSpPr>
        <p:spPr>
          <a:xfrm>
            <a:off x="1149550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5479825" y="4433225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Simulazione di protanopia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9762" y="1059937"/>
            <a:ext cx="3694776" cy="253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71" y="1059938"/>
            <a:ext cx="3694766" cy="253595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1"/>
          <p:cNvSpPr txBox="1"/>
          <p:nvPr/>
        </p:nvSpPr>
        <p:spPr>
          <a:xfrm>
            <a:off x="1149550" y="3707963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5479825" y="3707963"/>
            <a:ext cx="2514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Simulazione di tritanopia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 rotWithShape="1">
          <a:blip r:embed="rId3">
            <a:alphaModFix/>
          </a:blip>
          <a:srcRect b="6482" l="0" r="0" t="1300"/>
          <a:stretch/>
        </p:blipFill>
        <p:spPr>
          <a:xfrm>
            <a:off x="0" y="-37350"/>
            <a:ext cx="9144000" cy="5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299325" y="294325"/>
            <a:ext cx="5857800" cy="20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it"/>
              <a:t>Come funziona un occhio sano?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2514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>
            <p:ph type="title"/>
          </p:nvPr>
        </p:nvSpPr>
        <p:spPr>
          <a:xfrm>
            <a:off x="207675" y="2058925"/>
            <a:ext cx="5660400" cy="26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/>
              <a:t>4 . </a:t>
            </a:r>
            <a:r>
              <a:rPr lang="it" sz="4400"/>
              <a:t>Correzione della  Discromatopsia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>
            <p:ph type="title"/>
          </p:nvPr>
        </p:nvSpPr>
        <p:spPr>
          <a:xfrm>
            <a:off x="970600" y="714725"/>
            <a:ext cx="28968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</a:t>
            </a:r>
            <a:r>
              <a:rPr lang="it"/>
              <a:t>rror Matrix</a:t>
            </a:r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970600" y="1915600"/>
            <a:ext cx="3408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Partendo dallo spettro R’G’B’ (RGB alterato da una forma di discromatopsia)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Andiamo a calcolare una </a:t>
            </a:r>
            <a:r>
              <a:rPr b="1" lang="it" sz="15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ERROR MATRIX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ovvero una matrice che mostra tutti i colori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it" sz="15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non visibili</a:t>
            </a:r>
            <a:r>
              <a:rPr b="1"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una persona daltonica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850" y="1032463"/>
            <a:ext cx="3408900" cy="325278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5263200" y="4387325"/>
            <a:ext cx="266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Spettro visibile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862800" y="683225"/>
            <a:ext cx="3666300" cy="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Interpolazione</a:t>
            </a:r>
            <a:endParaRPr/>
          </a:p>
        </p:txBody>
      </p:sp>
      <p:sp>
        <p:nvSpPr>
          <p:cNvPr id="499" name="Google Shape;499;p44"/>
          <p:cNvSpPr txBox="1"/>
          <p:nvPr/>
        </p:nvSpPr>
        <p:spPr>
          <a:xfrm>
            <a:off x="775350" y="1848675"/>
            <a:ext cx="38412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questo spettro NON VISIBILE viene quindi applicata una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trasformazione lineare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per distribuire i colori, ora simili tra loro, in un range di sfumature più facilmente </a:t>
            </a:r>
            <a:r>
              <a:rPr b="1" lang="it" sz="13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distinguibili 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 una persona daltonica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Successivamente sovrapponiamo l’immagine originale alla nuova error matrix per ottenere il risultato finale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44"/>
          <p:cNvPicPr preferRelativeResize="0"/>
          <p:nvPr/>
        </p:nvPicPr>
        <p:blipFill rotWithShape="1">
          <a:blip r:embed="rId3">
            <a:alphaModFix/>
          </a:blip>
          <a:srcRect b="0" l="14033" r="14033" t="0"/>
          <a:stretch/>
        </p:blipFill>
        <p:spPr>
          <a:xfrm>
            <a:off x="4931475" y="900100"/>
            <a:ext cx="3503800" cy="33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 txBox="1"/>
          <p:nvPr/>
        </p:nvSpPr>
        <p:spPr>
          <a:xfrm>
            <a:off x="5340425" y="4363700"/>
            <a:ext cx="268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Colori sovrapposti Protanopia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07" name="Google Shape;5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5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</a:t>
            </a: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Protanopia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6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8" name="Google Shape;51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 txBox="1"/>
          <p:nvPr/>
        </p:nvSpPr>
        <p:spPr>
          <a:xfrm>
            <a:off x="5619301" y="4261225"/>
            <a:ext cx="216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Deuteranopia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481425" y="549825"/>
            <a:ext cx="2365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pic>
        <p:nvPicPr>
          <p:cNvPr id="525" name="Google Shape;5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13" y="1322626"/>
            <a:ext cx="4052075" cy="2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7"/>
          <p:cNvSpPr txBox="1"/>
          <p:nvPr/>
        </p:nvSpPr>
        <p:spPr>
          <a:xfrm>
            <a:off x="1611306" y="4261225"/>
            <a:ext cx="200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Immagine originale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7" name="Google Shape;52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787" y="1322619"/>
            <a:ext cx="4052075" cy="27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7"/>
          <p:cNvSpPr txBox="1"/>
          <p:nvPr/>
        </p:nvSpPr>
        <p:spPr>
          <a:xfrm>
            <a:off x="5619294" y="4261225"/>
            <a:ext cx="19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Daltonize Tritanopia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 txBox="1"/>
          <p:nvPr>
            <p:ph type="title"/>
          </p:nvPr>
        </p:nvSpPr>
        <p:spPr>
          <a:xfrm>
            <a:off x="1643100" y="1192600"/>
            <a:ext cx="5857800" cy="22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0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5594125" y="1291050"/>
            <a:ext cx="33657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L’occhio ci permette di costruire le immagini catturando gli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stimoli luminosi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vengono prima filtrati e regolati tramite 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cornea e l’iride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per poi essere canalizzati dal cristallino e “proiettati”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All’interno della retina troviamo lo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strato nervoso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che converte gli stimoli luminosi in impulsi, e li trasmette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 cervello 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attraverso il nervo ottico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5" y="639400"/>
            <a:ext cx="5058199" cy="38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5399900" y="736800"/>
            <a:ext cx="35817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Andremo quindi a concentrarci sulla </a:t>
            </a:r>
            <a:r>
              <a:rPr b="1" lang="it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retina</a:t>
            </a:r>
            <a:r>
              <a:rPr lang="i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la tonaca più interna, costituita da due strati: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pigmentato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una pellicola di cellule epiteliali contenenti melanina.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• </a:t>
            </a:r>
            <a:r>
              <a:rPr lang="it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 strato nervoso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che contiene a sua volta tre strati:</a:t>
            </a:r>
            <a:b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trato dei fotorecettori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(coni e bastoncelli), cellule specializzate che convertono i raggi luminosi in impulsi nervosi che vengono trasferiti ai neuroni.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bipolari.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➔"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Strato delle cellule gangliari (collegano i fotorecettori ai neuroni).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75" y="962425"/>
            <a:ext cx="5502849" cy="26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/>
          <p:nvPr/>
        </p:nvSpPr>
        <p:spPr>
          <a:xfrm>
            <a:off x="595288" y="3759525"/>
            <a:ext cx="36753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Bastoncelli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r>
              <a:rPr lang="it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(120 milioni per occhio) sono responsabili della visione notturna, consentono di distinguere le sfumature del grigio e di vedere in condizioni di luce debole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scotopica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4669551" y="3672250"/>
            <a:ext cx="38793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Coni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(6 milioni per occhio) si occupano della visione a colori (</a:t>
            </a:r>
            <a:r>
              <a:rPr b="1" lang="it" sz="1200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visione fotopica</a:t>
            </a: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Troviamo 3 tipi di coni: rossi, verdi e blu; la percezione di tutti gli altri 7 milioni di colori è data dalla stimolazione combinata dei tre tipi di coni.</a:t>
            </a:r>
            <a:endParaRPr sz="1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531750" y="116550"/>
            <a:ext cx="808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Fotorecettori</a:t>
            </a:r>
            <a:endParaRPr b="1" sz="3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225" y="-25"/>
            <a:ext cx="9244526" cy="51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>
            <p:ph type="title"/>
          </p:nvPr>
        </p:nvSpPr>
        <p:spPr>
          <a:xfrm>
            <a:off x="311225" y="3353375"/>
            <a:ext cx="5857800" cy="16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>
                <a:solidFill>
                  <a:srgbClr val="202122"/>
                </a:solidFill>
              </a:rPr>
              <a:t>2. Il daltonismo</a:t>
            </a:r>
            <a:endParaRPr sz="39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643100" y="259925"/>
            <a:ext cx="5857800" cy="12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il daltonismo?</a:t>
            </a:r>
            <a:endParaRPr/>
          </a:p>
        </p:txBody>
      </p:sp>
      <p:sp>
        <p:nvSpPr>
          <p:cNvPr id="323" name="Google Shape;323;p20"/>
          <p:cNvSpPr txBox="1"/>
          <p:nvPr/>
        </p:nvSpPr>
        <p:spPr>
          <a:xfrm>
            <a:off x="694475" y="1910000"/>
            <a:ext cx="3456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daltonismo, o </a:t>
            </a:r>
            <a:r>
              <a:rPr b="1" lang="it" sz="1300">
                <a:solidFill>
                  <a:srgbClr val="00FF00"/>
                </a:solidFill>
              </a:rPr>
              <a:t>discromatopsia</a:t>
            </a:r>
            <a:r>
              <a:rPr lang="it" sz="1300">
                <a:solidFill>
                  <a:schemeClr val="lt1"/>
                </a:solidFill>
              </a:rPr>
              <a:t>, </a:t>
            </a:r>
            <a:r>
              <a:rPr lang="it" sz="1300">
                <a:solidFill>
                  <a:schemeClr val="lt1"/>
                </a:solidFill>
              </a:rPr>
              <a:t>è un difetto della vista caratterizzato dalla percezione distorta di alcune bande di colore. Ne esistono vari tipi e sono dovuti principalmente alla mancanza o alterazione di uno o due gruppi di coni. Questo c</a:t>
            </a:r>
            <a:r>
              <a:rPr lang="it" sz="1300">
                <a:solidFill>
                  <a:schemeClr val="lt1"/>
                </a:solidFill>
              </a:rPr>
              <a:t>ausa l’incapacità totale o parziale da parte di alcune person</a:t>
            </a:r>
            <a:r>
              <a:rPr lang="it" sz="1300">
                <a:solidFill>
                  <a:schemeClr val="lt1"/>
                </a:solidFill>
              </a:rPr>
              <a:t>e di riconoscere certe tonalità di colore.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675" y="1773075"/>
            <a:ext cx="3858125" cy="2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/>
        </p:nvSpPr>
        <p:spPr>
          <a:xfrm>
            <a:off x="592875" y="784750"/>
            <a:ext cx="3853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it" sz="2300">
                <a:solidFill>
                  <a:schemeClr val="lt1"/>
                </a:solidFill>
              </a:rPr>
              <a:t>Quali</a:t>
            </a:r>
            <a:r>
              <a:rPr b="1" lang="it" sz="2200">
                <a:solidFill>
                  <a:schemeClr val="lt1"/>
                </a:solidFill>
              </a:rPr>
              <a:t> </a:t>
            </a:r>
            <a:r>
              <a:rPr b="1" lang="it" sz="2300">
                <a:solidFill>
                  <a:schemeClr val="lt1"/>
                </a:solidFill>
              </a:rPr>
              <a:t>sono le cause?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92875" y="1583350"/>
            <a:ext cx="43059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Solitamente le cause sono </a:t>
            </a:r>
            <a:r>
              <a:rPr b="1" lang="it" sz="1300">
                <a:solidFill>
                  <a:srgbClr val="00FF00"/>
                </a:solidFill>
              </a:rPr>
              <a:t>genetiche</a:t>
            </a:r>
            <a:r>
              <a:rPr lang="it" sz="1300">
                <a:solidFill>
                  <a:schemeClr val="lt1"/>
                </a:solidFill>
              </a:rPr>
              <a:t>, derivanti da mutazioni di geni che codificano i coni </a:t>
            </a:r>
            <a:r>
              <a:rPr b="1" lang="it" sz="1300">
                <a:solidFill>
                  <a:srgbClr val="00FF00"/>
                </a:solidFill>
              </a:rPr>
              <a:t>rossi e verdi</a:t>
            </a:r>
            <a:r>
              <a:rPr lang="it" sz="1300">
                <a:solidFill>
                  <a:schemeClr val="lt1"/>
                </a:solidFill>
              </a:rPr>
              <a:t>, colpiscono prevalentemente i maschi, essendo la trasmissione recessiva legata al cromosoma X.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lt1"/>
                </a:solidFill>
              </a:rPr>
              <a:t>Il daltonismo "acquisito" può essere provocato da: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D</a:t>
            </a:r>
            <a:r>
              <a:rPr lang="it" sz="1300">
                <a:solidFill>
                  <a:schemeClr val="lt1"/>
                </a:solidFill>
              </a:rPr>
              <a:t>anneggiamento della retina, del nervo ottico o di determinate aree della corteccia cerebrale.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it" sz="1300">
                <a:solidFill>
                  <a:schemeClr val="lt1"/>
                </a:solidFill>
              </a:rPr>
              <a:t>M</a:t>
            </a:r>
            <a:r>
              <a:rPr lang="it" sz="1300">
                <a:solidFill>
                  <a:schemeClr val="lt1"/>
                </a:solidFill>
              </a:rPr>
              <a:t>alattie dell'occhio, che possono provocare un deficit del senso cromatico</a:t>
            </a:r>
            <a:endParaRPr sz="1500"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550" y="784750"/>
            <a:ext cx="3346075" cy="33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